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6" d="100"/>
          <a:sy n="116" d="100"/>
        </p:scale>
        <p:origin x="22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86666D-C70F-4170-BD64-A00BF46C285C}"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B4F75-AE2F-477D-830B-8F2357EA1CEF}"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926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2286666D-C70F-4170-BD64-A00BF46C285C}" type="datetimeFigureOut">
              <a:rPr lang="en-US" smtClean="0"/>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B4F75-AE2F-477D-830B-8F2357EA1CEF}" type="slidenum">
              <a:rPr lang="en-US" smtClean="0"/>
              <a:t>‹#›</a:t>
            </a:fld>
            <a:endParaRPr lang="en-US"/>
          </a:p>
        </p:txBody>
      </p:sp>
    </p:spTree>
    <p:extLst>
      <p:ext uri="{BB962C8B-B14F-4D97-AF65-F5344CB8AC3E}">
        <p14:creationId xmlns:p14="http://schemas.microsoft.com/office/powerpoint/2010/main" val="301516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86666D-C70F-4170-BD64-A00BF46C285C}"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B4F75-AE2F-477D-830B-8F2357EA1CEF}" type="slidenum">
              <a:rPr lang="en-US" smtClean="0"/>
              <a:t>‹#›</a:t>
            </a:fld>
            <a:endParaRPr lang="en-US"/>
          </a:p>
        </p:txBody>
      </p:sp>
    </p:spTree>
    <p:extLst>
      <p:ext uri="{BB962C8B-B14F-4D97-AF65-F5344CB8AC3E}">
        <p14:creationId xmlns:p14="http://schemas.microsoft.com/office/powerpoint/2010/main" val="1251709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86666D-C70F-4170-BD64-A00BF46C285C}"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B4F75-AE2F-477D-830B-8F2357EA1CEF}"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77053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86666D-C70F-4170-BD64-A00BF46C285C}"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B4F75-AE2F-477D-830B-8F2357EA1CEF}" type="slidenum">
              <a:rPr lang="en-US" smtClean="0"/>
              <a:t>‹#›</a:t>
            </a:fld>
            <a:endParaRPr lang="en-US"/>
          </a:p>
        </p:txBody>
      </p:sp>
    </p:spTree>
    <p:extLst>
      <p:ext uri="{BB962C8B-B14F-4D97-AF65-F5344CB8AC3E}">
        <p14:creationId xmlns:p14="http://schemas.microsoft.com/office/powerpoint/2010/main" val="4070016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86666D-C70F-4170-BD64-A00BF46C285C}"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B4F75-AE2F-477D-830B-8F2357EA1CEF}"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56416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86666D-C70F-4170-BD64-A00BF46C285C}"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B4F75-AE2F-477D-830B-8F2357EA1CEF}" type="slidenum">
              <a:rPr lang="en-US" smtClean="0"/>
              <a:t>‹#›</a:t>
            </a:fld>
            <a:endParaRPr lang="en-US"/>
          </a:p>
        </p:txBody>
      </p:sp>
    </p:spTree>
    <p:extLst>
      <p:ext uri="{BB962C8B-B14F-4D97-AF65-F5344CB8AC3E}">
        <p14:creationId xmlns:p14="http://schemas.microsoft.com/office/powerpoint/2010/main" val="1303817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86666D-C70F-4170-BD64-A00BF46C285C}"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B4F75-AE2F-477D-830B-8F2357EA1CEF}" type="slidenum">
              <a:rPr lang="en-US" smtClean="0"/>
              <a:t>‹#›</a:t>
            </a:fld>
            <a:endParaRPr lang="en-US"/>
          </a:p>
        </p:txBody>
      </p:sp>
    </p:spTree>
    <p:extLst>
      <p:ext uri="{BB962C8B-B14F-4D97-AF65-F5344CB8AC3E}">
        <p14:creationId xmlns:p14="http://schemas.microsoft.com/office/powerpoint/2010/main" val="3477384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86666D-C70F-4170-BD64-A00BF46C285C}"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B4F75-AE2F-477D-830B-8F2357EA1CEF}" type="slidenum">
              <a:rPr lang="en-US" smtClean="0"/>
              <a:t>‹#›</a:t>
            </a:fld>
            <a:endParaRPr lang="en-US"/>
          </a:p>
        </p:txBody>
      </p:sp>
    </p:spTree>
    <p:extLst>
      <p:ext uri="{BB962C8B-B14F-4D97-AF65-F5344CB8AC3E}">
        <p14:creationId xmlns:p14="http://schemas.microsoft.com/office/powerpoint/2010/main" val="301307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86666D-C70F-4170-BD64-A00BF46C285C}"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B4F75-AE2F-477D-830B-8F2357EA1CEF}" type="slidenum">
              <a:rPr lang="en-US" smtClean="0"/>
              <a:t>‹#›</a:t>
            </a:fld>
            <a:endParaRPr lang="en-US"/>
          </a:p>
        </p:txBody>
      </p:sp>
    </p:spTree>
    <p:extLst>
      <p:ext uri="{BB962C8B-B14F-4D97-AF65-F5344CB8AC3E}">
        <p14:creationId xmlns:p14="http://schemas.microsoft.com/office/powerpoint/2010/main" val="417793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86666D-C70F-4170-BD64-A00BF46C285C}"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B4F75-AE2F-477D-830B-8F2357EA1CEF}" type="slidenum">
              <a:rPr lang="en-US" smtClean="0"/>
              <a:t>‹#›</a:t>
            </a:fld>
            <a:endParaRPr lang="en-US"/>
          </a:p>
        </p:txBody>
      </p:sp>
    </p:spTree>
    <p:extLst>
      <p:ext uri="{BB962C8B-B14F-4D97-AF65-F5344CB8AC3E}">
        <p14:creationId xmlns:p14="http://schemas.microsoft.com/office/powerpoint/2010/main" val="166514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86666D-C70F-4170-BD64-A00BF46C285C}"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B4F75-AE2F-477D-830B-8F2357EA1CEF}" type="slidenum">
              <a:rPr lang="en-US" smtClean="0"/>
              <a:t>‹#›</a:t>
            </a:fld>
            <a:endParaRPr lang="en-US"/>
          </a:p>
        </p:txBody>
      </p:sp>
    </p:spTree>
    <p:extLst>
      <p:ext uri="{BB962C8B-B14F-4D97-AF65-F5344CB8AC3E}">
        <p14:creationId xmlns:p14="http://schemas.microsoft.com/office/powerpoint/2010/main" val="8616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86666D-C70F-4170-BD64-A00BF46C285C}" type="datetimeFigureOut">
              <a:rPr lang="en-US" smtClean="0"/>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B4F75-AE2F-477D-830B-8F2357EA1CEF}" type="slidenum">
              <a:rPr lang="en-US" smtClean="0"/>
              <a:t>‹#›</a:t>
            </a:fld>
            <a:endParaRPr lang="en-US"/>
          </a:p>
        </p:txBody>
      </p:sp>
    </p:spTree>
    <p:extLst>
      <p:ext uri="{BB962C8B-B14F-4D97-AF65-F5344CB8AC3E}">
        <p14:creationId xmlns:p14="http://schemas.microsoft.com/office/powerpoint/2010/main" val="146652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86666D-C70F-4170-BD64-A00BF46C285C}" type="datetimeFigureOut">
              <a:rPr lang="en-US" smtClean="0"/>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B4F75-AE2F-477D-830B-8F2357EA1CEF}" type="slidenum">
              <a:rPr lang="en-US" smtClean="0"/>
              <a:t>‹#›</a:t>
            </a:fld>
            <a:endParaRPr lang="en-US"/>
          </a:p>
        </p:txBody>
      </p:sp>
    </p:spTree>
    <p:extLst>
      <p:ext uri="{BB962C8B-B14F-4D97-AF65-F5344CB8AC3E}">
        <p14:creationId xmlns:p14="http://schemas.microsoft.com/office/powerpoint/2010/main" val="260825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6666D-C70F-4170-BD64-A00BF46C285C}" type="datetimeFigureOut">
              <a:rPr lang="en-US" smtClean="0"/>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B4F75-AE2F-477D-830B-8F2357EA1CEF}" type="slidenum">
              <a:rPr lang="en-US" smtClean="0"/>
              <a:t>‹#›</a:t>
            </a:fld>
            <a:endParaRPr lang="en-US"/>
          </a:p>
        </p:txBody>
      </p:sp>
    </p:spTree>
    <p:extLst>
      <p:ext uri="{BB962C8B-B14F-4D97-AF65-F5344CB8AC3E}">
        <p14:creationId xmlns:p14="http://schemas.microsoft.com/office/powerpoint/2010/main" val="302606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86666D-C70F-4170-BD64-A00BF46C285C}"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B4F75-AE2F-477D-830B-8F2357EA1CEF}" type="slidenum">
              <a:rPr lang="en-US" smtClean="0"/>
              <a:t>‹#›</a:t>
            </a:fld>
            <a:endParaRPr lang="en-US"/>
          </a:p>
        </p:txBody>
      </p:sp>
    </p:spTree>
    <p:extLst>
      <p:ext uri="{BB962C8B-B14F-4D97-AF65-F5344CB8AC3E}">
        <p14:creationId xmlns:p14="http://schemas.microsoft.com/office/powerpoint/2010/main" val="305249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86666D-C70F-4170-BD64-A00BF46C285C}"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B4F75-AE2F-477D-830B-8F2357EA1CEF}" type="slidenum">
              <a:rPr lang="en-US" smtClean="0"/>
              <a:t>‹#›</a:t>
            </a:fld>
            <a:endParaRPr lang="en-US"/>
          </a:p>
        </p:txBody>
      </p:sp>
    </p:spTree>
    <p:extLst>
      <p:ext uri="{BB962C8B-B14F-4D97-AF65-F5344CB8AC3E}">
        <p14:creationId xmlns:p14="http://schemas.microsoft.com/office/powerpoint/2010/main" val="231368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286666D-C70F-4170-BD64-A00BF46C285C}" type="datetimeFigureOut">
              <a:rPr lang="en-US" smtClean="0"/>
              <a:t>10/14/2024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6FB4F75-AE2F-477D-830B-8F2357EA1CEF}" type="slidenum">
              <a:rPr lang="en-US" smtClean="0"/>
              <a:t>‹#›</a:t>
            </a:fld>
            <a:endParaRPr lang="en-US"/>
          </a:p>
        </p:txBody>
      </p:sp>
    </p:spTree>
    <p:extLst>
      <p:ext uri="{BB962C8B-B14F-4D97-AF65-F5344CB8AC3E}">
        <p14:creationId xmlns:p14="http://schemas.microsoft.com/office/powerpoint/2010/main" val="29446822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108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6808" y="685799"/>
            <a:ext cx="8001000" cy="2971801"/>
          </a:xfrm>
        </p:spPr>
        <p:txBody>
          <a:bodyPr/>
          <a:lstStyle/>
          <a:p>
            <a:r>
              <a:rPr lang="en-US" b="1" dirty="0" smtClean="0">
                <a:latin typeface="Arial" panose="020B0604020202020204" pitchFamily="34" charset="0"/>
                <a:cs typeface="Arial" panose="020B0604020202020204" pitchFamily="34" charset="0"/>
              </a:rPr>
              <a:t>Grace instrument</a:t>
            </a:r>
            <a:endParaRPr 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6808" y="3843867"/>
            <a:ext cx="6400800" cy="1947333"/>
          </a:xfrm>
        </p:spPr>
        <p:txBody>
          <a:bodyPr/>
          <a:lstStyle/>
          <a:p>
            <a:r>
              <a:rPr lang="en-US" b="1" dirty="0">
                <a:solidFill>
                  <a:schemeClr val="bg1"/>
                </a:solidFill>
                <a:latin typeface="Arial" panose="020B0604020202020204" pitchFamily="34" charset="0"/>
                <a:cs typeface="Arial" panose="020B0604020202020204" pitchFamily="34" charset="0"/>
              </a:rPr>
              <a:t>M9700 </a:t>
            </a:r>
            <a:r>
              <a:rPr lang="en-US" b="1" dirty="0" smtClean="0">
                <a:solidFill>
                  <a:schemeClr val="bg1"/>
                </a:solidFill>
                <a:latin typeface="Arial" panose="020B0604020202020204" pitchFamily="34" charset="0"/>
                <a:cs typeface="Arial" panose="020B0604020202020204" pitchFamily="34" charset="0"/>
              </a:rPr>
              <a:t>HPHT PVT </a:t>
            </a:r>
            <a:r>
              <a:rPr lang="en-US" b="1" dirty="0">
                <a:solidFill>
                  <a:schemeClr val="bg1"/>
                </a:solidFill>
                <a:latin typeface="Arial" panose="020B0604020202020204" pitchFamily="34" charset="0"/>
                <a:cs typeface="Arial" panose="020B0604020202020204" pitchFamily="34" charset="0"/>
              </a:rPr>
              <a:t>System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4813" y="1275035"/>
            <a:ext cx="4835139" cy="5434225"/>
          </a:xfrm>
          <a:prstGeom prst="rect">
            <a:avLst/>
          </a:prstGeom>
        </p:spPr>
      </p:pic>
    </p:spTree>
    <p:extLst>
      <p:ext uri="{BB962C8B-B14F-4D97-AF65-F5344CB8AC3E}">
        <p14:creationId xmlns:p14="http://schemas.microsoft.com/office/powerpoint/2010/main" val="3954340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nchor="t"/>
          <a:lstStyle/>
          <a:p>
            <a:r>
              <a:rPr lang="en-US" dirty="0">
                <a:latin typeface="Arial" panose="020B0604020202020204" pitchFamily="34" charset="0"/>
                <a:cs typeface="Arial" panose="020B0604020202020204" pitchFamily="34" charset="0"/>
              </a:rPr>
              <a:t>PVT system provides accurate, repeatable results</a:t>
            </a:r>
          </a:p>
        </p:txBody>
      </p:sp>
      <p:sp>
        <p:nvSpPr>
          <p:cNvPr id="3" name="Content Placeholder 2"/>
          <p:cNvSpPr>
            <a:spLocks noGrp="1"/>
          </p:cNvSpPr>
          <p:nvPr>
            <p:ph idx="1"/>
          </p:nvPr>
        </p:nvSpPr>
        <p:spPr>
          <a:xfrm>
            <a:off x="684212" y="2712312"/>
            <a:ext cx="8534400" cy="3615267"/>
          </a:xfrm>
        </p:spPr>
        <p:txBody>
          <a:bodyPr anchor="t"/>
          <a:lstStyle/>
          <a:p>
            <a:r>
              <a:rPr lang="en-US" dirty="0">
                <a:solidFill>
                  <a:schemeClr val="bg1"/>
                </a:solidFill>
                <a:latin typeface="Arial" panose="020B0604020202020204" pitchFamily="34" charset="0"/>
                <a:cs typeface="Arial" panose="020B0604020202020204" pitchFamily="34" charset="0"/>
              </a:rPr>
              <a:t>The Grace Instrument M9700 HPHT PVT System is designed to study the phase behavior of hydrocarbon fluids. The system is mercury-free, featuring a hydraulic syringe pump which generates the required pressure for testing. Test fluid volume is monitored for expansion or contraction while under varying conditions of pressure, volume, and temperature (PVT). These conditions are computer-controlled and are completely customizable through user-designed test sequences created with the included PC software; the M9700’s software is installed on a Windows PC that is included with the machine. This multifunctional system can also perform as a recombination cell.</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29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nchor="t"/>
          <a:lstStyle/>
          <a:p>
            <a:r>
              <a:rPr lang="en-US" dirty="0">
                <a:latin typeface="Arial" panose="020B0604020202020204" pitchFamily="34" charset="0"/>
                <a:cs typeface="Arial" panose="020B0604020202020204" pitchFamily="34" charset="0"/>
              </a:rPr>
              <a:t>M9700 </a:t>
            </a:r>
            <a:r>
              <a:rPr lang="en-US" dirty="0" smtClean="0">
                <a:latin typeface="Arial" panose="020B0604020202020204" pitchFamily="34" charset="0"/>
                <a:cs typeface="Arial" panose="020B0604020202020204" pitchFamily="34" charset="0"/>
              </a:rPr>
              <a:t>HPHT PVT </a:t>
            </a:r>
            <a:r>
              <a:rPr lang="en-US" dirty="0">
                <a:latin typeface="Arial" panose="020B0604020202020204" pitchFamily="34" charset="0"/>
                <a:cs typeface="Arial" panose="020B0604020202020204" pitchFamily="34" charset="0"/>
              </a:rPr>
              <a:t>System’s hardware</a:t>
            </a:r>
          </a:p>
        </p:txBody>
      </p:sp>
      <p:sp>
        <p:nvSpPr>
          <p:cNvPr id="3" name="Content Placeholder 2"/>
          <p:cNvSpPr>
            <a:spLocks noGrp="1"/>
          </p:cNvSpPr>
          <p:nvPr>
            <p:ph idx="1"/>
          </p:nvPr>
        </p:nvSpPr>
        <p:spPr>
          <a:xfrm>
            <a:off x="684212" y="2712312"/>
            <a:ext cx="8534400" cy="3615267"/>
          </a:xfrm>
        </p:spPr>
        <p:txBody>
          <a:bodyPr anchor="t"/>
          <a:lstStyle/>
          <a:p>
            <a:r>
              <a:rPr lang="en-US" dirty="0">
                <a:solidFill>
                  <a:schemeClr val="bg1"/>
                </a:solidFill>
                <a:latin typeface="Arial" panose="020B0604020202020204" pitchFamily="34" charset="0"/>
                <a:cs typeface="Arial" panose="020B0604020202020204" pitchFamily="34" charset="0"/>
              </a:rPr>
              <a:t>The M9700 </a:t>
            </a:r>
            <a:r>
              <a:rPr lang="en-US" dirty="0" smtClean="0">
                <a:solidFill>
                  <a:schemeClr val="bg1"/>
                </a:solidFill>
                <a:latin typeface="Arial" panose="020B0604020202020204" pitchFamily="34" charset="0"/>
                <a:cs typeface="Arial" panose="020B0604020202020204" pitchFamily="34" charset="0"/>
              </a:rPr>
              <a:t>HPHT PVT </a:t>
            </a:r>
            <a:r>
              <a:rPr lang="en-US" dirty="0">
                <a:solidFill>
                  <a:schemeClr val="bg1"/>
                </a:solidFill>
                <a:latin typeface="Arial" panose="020B0604020202020204" pitchFamily="34" charset="0"/>
                <a:cs typeface="Arial" panose="020B0604020202020204" pitchFamily="34" charset="0"/>
              </a:rPr>
              <a:t>System </a:t>
            </a:r>
            <a:r>
              <a:rPr lang="en-US" dirty="0" smtClean="0">
                <a:solidFill>
                  <a:schemeClr val="bg1"/>
                </a:solidFill>
                <a:latin typeface="Arial" panose="020B0604020202020204" pitchFamily="34" charset="0"/>
                <a:cs typeface="Arial" panose="020B0604020202020204" pitchFamily="34" charset="0"/>
              </a:rPr>
              <a:t>uses a </a:t>
            </a:r>
            <a:r>
              <a:rPr lang="en-US" dirty="0">
                <a:solidFill>
                  <a:schemeClr val="bg1"/>
                </a:solidFill>
                <a:latin typeface="Arial" panose="020B0604020202020204" pitchFamily="34" charset="0"/>
                <a:cs typeface="Arial" panose="020B0604020202020204" pitchFamily="34" charset="0"/>
              </a:rPr>
              <a:t>syringe pump to push its piston, resulting in a compact and less expensive PVT system. Its hydraulic piston controls the pressure and volume in the cell.</a:t>
            </a:r>
          </a:p>
        </p:txBody>
      </p:sp>
    </p:spTree>
    <p:extLst>
      <p:ext uri="{BB962C8B-B14F-4D97-AF65-F5344CB8AC3E}">
        <p14:creationId xmlns:p14="http://schemas.microsoft.com/office/powerpoint/2010/main" val="4286581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nchor="t"/>
          <a:lstStyle/>
          <a:p>
            <a:r>
              <a:rPr lang="en-US" dirty="0">
                <a:latin typeface="Arial" panose="020B0604020202020204" pitchFamily="34" charset="0"/>
                <a:cs typeface="Arial" panose="020B0604020202020204" pitchFamily="34" charset="0"/>
              </a:rPr>
              <a:t>M9700 PVT </a:t>
            </a:r>
            <a:r>
              <a:rPr lang="en-US" dirty="0" smtClean="0">
                <a:latin typeface="Arial" panose="020B0604020202020204" pitchFamily="34" charset="0"/>
                <a:cs typeface="Arial" panose="020B0604020202020204" pitchFamily="34" charset="0"/>
              </a:rPr>
              <a:t>System’s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hardware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4211" y="2702011"/>
            <a:ext cx="4859853" cy="3625568"/>
          </a:xfrm>
        </p:spPr>
        <p:txBody>
          <a:bodyPr anchor="t"/>
          <a:lstStyle/>
          <a:p>
            <a:r>
              <a:rPr lang="en-US" dirty="0">
                <a:solidFill>
                  <a:schemeClr val="bg1"/>
                </a:solidFill>
                <a:latin typeface="Arial" panose="020B0604020202020204" pitchFamily="34" charset="0"/>
                <a:cs typeface="Arial" panose="020B0604020202020204" pitchFamily="34" charset="0"/>
              </a:rPr>
              <a:t>The PVT’s pressure cell features a transparent sapphire window on one end, allowing visual observation of the sample fluid during a test. All M9700s come with a camera that can be mounted to it, so a live video feed can be displayed on our custom software as it records video.</a:t>
            </a:r>
            <a:endParaRPr lang="en-US" dirty="0" smtClean="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6155789" y="2363843"/>
            <a:ext cx="6036211" cy="4494157"/>
          </a:xfrm>
          <a:prstGeom prst="rect">
            <a:avLst/>
          </a:prstGeom>
        </p:spPr>
      </p:pic>
    </p:spTree>
    <p:extLst>
      <p:ext uri="{BB962C8B-B14F-4D97-AF65-F5344CB8AC3E}">
        <p14:creationId xmlns:p14="http://schemas.microsoft.com/office/powerpoint/2010/main" val="151765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nchor="t"/>
          <a:lstStyle/>
          <a:p>
            <a:r>
              <a:rPr lang="en-US" dirty="0">
                <a:latin typeface="Arial" panose="020B0604020202020204" pitchFamily="34" charset="0"/>
                <a:cs typeface="Arial" panose="020B0604020202020204" pitchFamily="34" charset="0"/>
              </a:rPr>
              <a:t>M9700 PVT System’s hardware</a:t>
            </a:r>
          </a:p>
        </p:txBody>
      </p:sp>
      <p:sp>
        <p:nvSpPr>
          <p:cNvPr id="3" name="Content Placeholder 2"/>
          <p:cNvSpPr>
            <a:spLocks noGrp="1"/>
          </p:cNvSpPr>
          <p:nvPr>
            <p:ph idx="1"/>
          </p:nvPr>
        </p:nvSpPr>
        <p:spPr>
          <a:xfrm>
            <a:off x="684212" y="2712312"/>
            <a:ext cx="8534400" cy="3615267"/>
          </a:xfrm>
        </p:spPr>
        <p:txBody>
          <a:bodyPr anchor="t"/>
          <a:lstStyle/>
          <a:p>
            <a:r>
              <a:rPr lang="en-US" dirty="0">
                <a:solidFill>
                  <a:schemeClr val="bg1"/>
                </a:solidFill>
                <a:latin typeface="Arial" panose="020B0604020202020204" pitchFamily="34" charset="0"/>
                <a:cs typeface="Arial" panose="020B0604020202020204" pitchFamily="34" charset="0"/>
              </a:rPr>
              <a:t>The M9700 HPHT PVT System can pressurize and heat the fluids while stirring them. The system does so using a magnetic stirrer and an automatic rocking system.</a:t>
            </a:r>
          </a:p>
        </p:txBody>
      </p:sp>
    </p:spTree>
    <p:extLst>
      <p:ext uri="{BB962C8B-B14F-4D97-AF65-F5344CB8AC3E}">
        <p14:creationId xmlns:p14="http://schemas.microsoft.com/office/powerpoint/2010/main" val="1459551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nchor="t"/>
          <a:lstStyle/>
          <a:p>
            <a:r>
              <a:rPr lang="en-US" dirty="0">
                <a:latin typeface="Arial" panose="020B0604020202020204" pitchFamily="34" charset="0"/>
                <a:cs typeface="Arial" panose="020B0604020202020204" pitchFamily="34" charset="0"/>
              </a:rPr>
              <a:t>Multiple test options for comprehensive PVT testing</a:t>
            </a:r>
          </a:p>
        </p:txBody>
      </p:sp>
      <p:sp>
        <p:nvSpPr>
          <p:cNvPr id="3" name="Content Placeholder 2"/>
          <p:cNvSpPr>
            <a:spLocks noGrp="1"/>
          </p:cNvSpPr>
          <p:nvPr>
            <p:ph idx="1"/>
          </p:nvPr>
        </p:nvSpPr>
        <p:spPr>
          <a:xfrm>
            <a:off x="684212" y="2712312"/>
            <a:ext cx="8534400" cy="3615267"/>
          </a:xfrm>
        </p:spPr>
        <p:txBody>
          <a:bodyPr anchor="t"/>
          <a:lstStyle/>
          <a:p>
            <a:r>
              <a:rPr lang="en-US" dirty="0">
                <a:solidFill>
                  <a:schemeClr val="bg1"/>
                </a:solidFill>
                <a:latin typeface="Arial" panose="020B0604020202020204" pitchFamily="34" charset="0"/>
                <a:cs typeface="Arial" panose="020B0604020202020204" pitchFamily="34" charset="0"/>
              </a:rPr>
              <a:t>The M9700 HPHT PVT System gives the operator the greatest possible number of options for testing parameters. Extremely high-resolution measurement of pressure, temperature, phase, vapor, liquid volume, gas volume, and more can all be tracked accurately and </a:t>
            </a:r>
            <a:r>
              <a:rPr lang="en-US" dirty="0" err="1">
                <a:solidFill>
                  <a:schemeClr val="bg1"/>
                </a:solidFill>
                <a:latin typeface="Arial" panose="020B0604020202020204" pitchFamily="34" charset="0"/>
                <a:cs typeface="Arial" panose="020B0604020202020204" pitchFamily="34" charset="0"/>
              </a:rPr>
              <a:t>repeatably</a:t>
            </a:r>
            <a:r>
              <a:rPr lang="en-US" dirty="0">
                <a:solidFill>
                  <a:schemeClr val="bg1"/>
                </a:solidFill>
                <a:latin typeface="Arial" panose="020B0604020202020204" pitchFamily="34" charset="0"/>
                <a:cs typeface="Arial" panose="020B0604020202020204" pitchFamily="34" charset="0"/>
              </a:rPr>
              <a:t> by the computer-controlled sensors and the state-of-the-art data analysis software that powers the entire system.</a:t>
            </a:r>
          </a:p>
        </p:txBody>
      </p:sp>
    </p:spTree>
    <p:extLst>
      <p:ext uri="{BB962C8B-B14F-4D97-AF65-F5344CB8AC3E}">
        <p14:creationId xmlns:p14="http://schemas.microsoft.com/office/powerpoint/2010/main" val="3428619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nchor="t"/>
          <a:lstStyle/>
          <a:p>
            <a:r>
              <a:rPr lang="en-US" dirty="0">
                <a:latin typeface="Arial" panose="020B0604020202020204" pitchFamily="34" charset="0"/>
                <a:cs typeface="Arial" panose="020B0604020202020204" pitchFamily="34" charset="0"/>
              </a:rPr>
              <a:t>Multiple test options for comprehensive PVT testing</a:t>
            </a:r>
          </a:p>
        </p:txBody>
      </p:sp>
      <p:sp>
        <p:nvSpPr>
          <p:cNvPr id="3" name="Content Placeholder 2"/>
          <p:cNvSpPr>
            <a:spLocks noGrp="1"/>
          </p:cNvSpPr>
          <p:nvPr>
            <p:ph idx="1"/>
          </p:nvPr>
        </p:nvSpPr>
        <p:spPr>
          <a:xfrm>
            <a:off x="684212" y="2712312"/>
            <a:ext cx="8534400" cy="3615267"/>
          </a:xfrm>
        </p:spPr>
        <p:txBody>
          <a:bodyPr anchor="t"/>
          <a:lstStyle/>
          <a:p>
            <a:r>
              <a:rPr lang="en-US" dirty="0">
                <a:solidFill>
                  <a:schemeClr val="bg1"/>
                </a:solidFill>
                <a:latin typeface="Arial" panose="020B0604020202020204" pitchFamily="34" charset="0"/>
                <a:cs typeface="Arial" panose="020B0604020202020204" pitchFamily="34" charset="0"/>
              </a:rPr>
              <a:t>The PVT System can perform many tests, including: constant mass expansion (CME) tests, constant mass depletion (CMD) tests, differential vaporization (DV) studies, constant volume depletion (CVD) tests, swelling tests, separator tests, and more. During test operations, the software records test data, including: pressure, total volume, retrograde liquid volume, and temperature. The recorded data can be exported in .CSV format into a spreadsheet file to derive the PVT parameters.</a:t>
            </a:r>
          </a:p>
        </p:txBody>
      </p:sp>
    </p:spTree>
    <p:extLst>
      <p:ext uri="{BB962C8B-B14F-4D97-AF65-F5344CB8AC3E}">
        <p14:creationId xmlns:p14="http://schemas.microsoft.com/office/powerpoint/2010/main" val="102316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40415" y="0"/>
            <a:ext cx="5851585" cy="6858000"/>
          </a:xfrm>
          <a:prstGeom prst="rect">
            <a:avLst/>
          </a:prstGeom>
        </p:spPr>
      </p:pic>
      <p:sp>
        <p:nvSpPr>
          <p:cNvPr id="2" name="Title 1"/>
          <p:cNvSpPr>
            <a:spLocks noGrp="1"/>
          </p:cNvSpPr>
          <p:nvPr>
            <p:ph type="title"/>
          </p:nvPr>
        </p:nvSpPr>
        <p:spPr>
          <a:xfrm>
            <a:off x="684212" y="685800"/>
            <a:ext cx="8534400" cy="1507067"/>
          </a:xfrm>
        </p:spPr>
        <p:txBody>
          <a:bodyPr anchor="t"/>
          <a:lstStyle/>
          <a:p>
            <a:r>
              <a:rPr lang="en-US" dirty="0" smtClean="0">
                <a:latin typeface="Arial" panose="020B0604020202020204" pitchFamily="34" charset="0"/>
                <a:cs typeface="Arial" panose="020B0604020202020204" pitchFamily="34" charset="0"/>
              </a:rPr>
              <a:t>Multi-Functional</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instrument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4212" y="2712312"/>
            <a:ext cx="8534400" cy="3615267"/>
          </a:xfrm>
        </p:spPr>
        <p:txBody>
          <a:bodyPr anchor="t"/>
          <a:lstStyle/>
          <a:p>
            <a:r>
              <a:rPr lang="en-US" dirty="0" smtClean="0">
                <a:solidFill>
                  <a:schemeClr val="bg1"/>
                </a:solidFill>
                <a:latin typeface="Arial" panose="020B0604020202020204" pitchFamily="34" charset="0"/>
                <a:cs typeface="Arial" panose="020B0604020202020204" pitchFamily="34" charset="0"/>
              </a:rPr>
              <a:t>PVT </a:t>
            </a:r>
            <a:r>
              <a:rPr lang="en-US" dirty="0">
                <a:solidFill>
                  <a:schemeClr val="bg1"/>
                </a:solidFill>
                <a:latin typeface="Arial" panose="020B0604020202020204" pitchFamily="34" charset="0"/>
                <a:cs typeface="Arial" panose="020B0604020202020204" pitchFamily="34" charset="0"/>
              </a:rPr>
              <a:t>s</a:t>
            </a:r>
            <a:r>
              <a:rPr lang="en-US" dirty="0" smtClean="0">
                <a:solidFill>
                  <a:schemeClr val="bg1"/>
                </a:solidFill>
                <a:latin typeface="Arial" panose="020B0604020202020204" pitchFamily="34" charset="0"/>
                <a:cs typeface="Arial" panose="020B0604020202020204" pitchFamily="34" charset="0"/>
              </a:rPr>
              <a:t>ystem </a:t>
            </a:r>
          </a:p>
          <a:p>
            <a:r>
              <a:rPr lang="en-US" dirty="0" smtClean="0">
                <a:solidFill>
                  <a:schemeClr val="bg1"/>
                </a:solidFill>
                <a:latin typeface="Arial" panose="020B0604020202020204" pitchFamily="34" charset="0"/>
                <a:cs typeface="Arial" panose="020B0604020202020204" pitchFamily="34" charset="0"/>
              </a:rPr>
              <a:t>Fully-functional recombination cell</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269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1107</TotalTime>
  <Words>424</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Slice</vt:lpstr>
      <vt:lpstr>Grace instrument</vt:lpstr>
      <vt:lpstr>PVT system provides accurate, repeatable results</vt:lpstr>
      <vt:lpstr>M9700 HPHT PVT System’s hardware</vt:lpstr>
      <vt:lpstr>M9700 PVT System’s hardware</vt:lpstr>
      <vt:lpstr>M9700 PVT System’s hardware</vt:lpstr>
      <vt:lpstr>Multiple test options for comprehensive PVT testing</vt:lpstr>
      <vt:lpstr>Multiple test options for comprehensive PVT testing</vt:lpstr>
      <vt:lpstr>Multi-Functional instrument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Grace instrument</dc:title>
  <dc:creator>DE</dc:creator>
  <cp:lastModifiedBy>Ducela Phan</cp:lastModifiedBy>
  <cp:revision>14</cp:revision>
  <dcterms:created xsi:type="dcterms:W3CDTF">2024-10-14T13:54:02Z</dcterms:created>
  <dcterms:modified xsi:type="dcterms:W3CDTF">2024-10-15T16:06:45Z</dcterms:modified>
</cp:coreProperties>
</file>